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</p:embeddedFontLst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565"/>
  </p:normalViewPr>
  <p:slideViewPr>
    <p:cSldViewPr snapToGrid="0" snapToObjects="1">
      <p:cViewPr varScale="1">
        <p:scale>
          <a:sx n="79" d="100"/>
          <a:sy n="79" d="100"/>
        </p:scale>
        <p:origin x="2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808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7" y="3260026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Warehouse Design Proposal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751778"/>
            <a:ext cx="7416403" cy="2356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083806" y="7184803"/>
            <a:ext cx="188123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Amparo Iglesias</a:t>
            </a:r>
            <a:endParaRPr lang="en-US" sz="19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DFD4A3-369A-A304-3F9A-C4AFEC834317}"/>
              </a:ext>
            </a:extLst>
          </p:cNvPr>
          <p:cNvSpPr txBox="1"/>
          <p:nvPr/>
        </p:nvSpPr>
        <p:spPr>
          <a:xfrm>
            <a:off x="863797" y="5154334"/>
            <a:ext cx="522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419" b="0" i="0" dirty="0">
                <a:solidFill>
                  <a:srgbClr val="1F1F1F"/>
                </a:solidFill>
                <a:effectLst/>
                <a:latin typeface="Google Sans"/>
              </a:rPr>
              <a:t>Data Engineering Task - Bosch Thermotechnik GmbH</a:t>
            </a:r>
          </a:p>
          <a:p>
            <a:pPr algn="l" fontAlgn="b"/>
            <a:br>
              <a:rPr lang="es-419" b="0" i="0" dirty="0">
                <a:solidFill>
                  <a:srgbClr val="222222"/>
                </a:solidFill>
                <a:effectLst/>
                <a:latin typeface="Google Sans"/>
              </a:rPr>
            </a:br>
            <a:endParaRPr lang="es-419" b="0" i="0" dirty="0">
              <a:solidFill>
                <a:srgbClr val="222222"/>
              </a:solidFill>
              <a:effectLst/>
              <a:latin typeface="Google San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D64912C-BA32-9779-3FE0-07E9B51A1C91}"/>
              </a:ext>
            </a:extLst>
          </p:cNvPr>
          <p:cNvSpPr txBox="1"/>
          <p:nvPr/>
        </p:nvSpPr>
        <p:spPr>
          <a:xfrm>
            <a:off x="6287823" y="7554968"/>
            <a:ext cx="147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419" sz="1200" dirty="0"/>
              <a:t>21.04.2025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120" y="774678"/>
            <a:ext cx="647149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Model Concept Proposal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56178" y="262189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Fact Tables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56178" y="321935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Fact_Orders: Tracks sales, pricing, and quantities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56178" y="3675839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Fact_Delivery: Captures delivery schedules, actuals, and delays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6212634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Fact Tables are closely linked to dimension tables, and store the key business metrics</a:t>
            </a:r>
            <a:endParaRPr lang="en-US" sz="1900" b="1" dirty="0"/>
          </a:p>
        </p:txBody>
      </p:sp>
      <p:sp>
        <p:nvSpPr>
          <p:cNvPr id="7" name="Text 5"/>
          <p:cNvSpPr/>
          <p:nvPr/>
        </p:nvSpPr>
        <p:spPr>
          <a:xfrm>
            <a:off x="7623929" y="262189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Dimension Tables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73204" y="315609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Dim_Customer: Customer details and types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473204" y="361258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Dim_Product: Product names and base prices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473204" y="406906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Dim_Delivery: Delivery dates and times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473204" y="4525553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Dim_Order: Order dates and status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621263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Dimension Tables provide descriptive context for facts</a:t>
            </a:r>
            <a:endParaRPr lang="en-US" sz="1900" b="1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17FC48B-A75B-753E-138E-8E1D330BDEDB}"/>
              </a:ext>
            </a:extLst>
          </p:cNvPr>
          <p:cNvSpPr/>
          <p:nvPr/>
        </p:nvSpPr>
        <p:spPr>
          <a:xfrm>
            <a:off x="12679052" y="7428322"/>
            <a:ext cx="1951348" cy="80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9601060-AA7D-8E67-727E-57F63D96623C}"/>
              </a:ext>
            </a:extLst>
          </p:cNvPr>
          <p:cNvSpPr txBox="1"/>
          <p:nvPr/>
        </p:nvSpPr>
        <p:spPr>
          <a:xfrm>
            <a:off x="643095" y="1421840"/>
            <a:ext cx="1244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kern="0" spc="-4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</a:rPr>
              <a:t>Based on a dimensional star schema, supporting fast analytical queries and actionable business insights</a:t>
            </a:r>
            <a:r>
              <a:rPr lang="es-419" dirty="0">
                <a:effectLst/>
                <a:latin typeface=""/>
              </a:rPr>
              <a:t>.</a:t>
            </a:r>
            <a:endParaRPr lang="es-419" b="0" i="0" dirty="0">
              <a:solidFill>
                <a:srgbClr val="222222"/>
              </a:solidFill>
              <a:effectLst/>
              <a:latin typeface="Google Sans"/>
            </a:endParaRPr>
          </a:p>
        </p:txBody>
      </p:sp>
      <p:sp>
        <p:nvSpPr>
          <p:cNvPr id="17" name="Flecha abajo 16">
            <a:extLst>
              <a:ext uri="{FF2B5EF4-FFF2-40B4-BE49-F238E27FC236}">
                <a16:creationId xmlns:a16="http://schemas.microsoft.com/office/drawing/2014/main" id="{197B0C09-28B3-4429-DC7D-BED5AC5A708B}"/>
              </a:ext>
            </a:extLst>
          </p:cNvPr>
          <p:cNvSpPr/>
          <p:nvPr/>
        </p:nvSpPr>
        <p:spPr>
          <a:xfrm>
            <a:off x="3536915" y="5113619"/>
            <a:ext cx="569257" cy="90403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rgbClr val="FF0000"/>
              </a:solidFill>
            </a:endParaRPr>
          </a:p>
        </p:txBody>
      </p:sp>
      <p:sp>
        <p:nvSpPr>
          <p:cNvPr id="18" name="Flecha abajo 17">
            <a:extLst>
              <a:ext uri="{FF2B5EF4-FFF2-40B4-BE49-F238E27FC236}">
                <a16:creationId xmlns:a16="http://schemas.microsoft.com/office/drawing/2014/main" id="{F7778D30-15DD-F46D-110C-7D28A8A4CE08}"/>
              </a:ext>
            </a:extLst>
          </p:cNvPr>
          <p:cNvSpPr/>
          <p:nvPr/>
        </p:nvSpPr>
        <p:spPr>
          <a:xfrm>
            <a:off x="9637939" y="5102158"/>
            <a:ext cx="569257" cy="90403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145" y="612219"/>
            <a:ext cx="7585710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kern="0" spc="-4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Fact Tables</a:t>
            </a:r>
          </a:p>
        </p:txBody>
      </p:sp>
      <p:sp>
        <p:nvSpPr>
          <p:cNvPr id="4" name="Shape 1"/>
          <p:cNvSpPr/>
          <p:nvPr/>
        </p:nvSpPr>
        <p:spPr>
          <a:xfrm>
            <a:off x="779145" y="2210991"/>
            <a:ext cx="3681651" cy="2720340"/>
          </a:xfrm>
          <a:prstGeom prst="roundRect">
            <a:avLst>
              <a:gd name="adj" fmla="val 122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01673" y="2433518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Fact_Orders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01673" y="2883218"/>
            <a:ext cx="3236595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Order ID, Customer ID, Product ID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01673" y="3629025"/>
            <a:ext cx="3236595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Quantity Ordered, Gross/Net Price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01673" y="4374832"/>
            <a:ext cx="323659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 = Quantity × Net Price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3323" y="2210991"/>
            <a:ext cx="3681651" cy="2720340"/>
          </a:xfrm>
          <a:prstGeom prst="roundRect">
            <a:avLst>
              <a:gd name="adj" fmla="val 1228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4905851" y="2433518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Fact_Delivery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905851" y="2883218"/>
            <a:ext cx="3236595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Delivery ID, Scheduled/Actual Dates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05851" y="3629025"/>
            <a:ext cx="323659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Delay in Minutes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905851" y="4040862"/>
            <a:ext cx="323659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On-Time Delivery (Yes/No)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79145" y="5153858"/>
            <a:ext cx="7585710" cy="2464237"/>
          </a:xfrm>
          <a:prstGeom prst="roundRect">
            <a:avLst>
              <a:gd name="adj" fmla="val 1355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1001673" y="5376386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Insights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01673" y="5826085"/>
            <a:ext cx="714065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Most sold products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01673" y="6237923"/>
            <a:ext cx="714065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prices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01673" y="6649760"/>
            <a:ext cx="714065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Revenue per customer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01673" y="7061597"/>
            <a:ext cx="714065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Logistics performance</a:t>
            </a:r>
            <a:endParaRPr lang="en-US" sz="175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6D31957-A952-A2C2-0618-C2B243CEF397}"/>
              </a:ext>
            </a:extLst>
          </p:cNvPr>
          <p:cNvSpPr txBox="1"/>
          <p:nvPr/>
        </p:nvSpPr>
        <p:spPr>
          <a:xfrm>
            <a:off x="683288" y="929212"/>
            <a:ext cx="2278509" cy="633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>
              <a:lnSpc>
                <a:spcPts val="4950"/>
              </a:lnSpc>
              <a:buNone/>
            </a:pPr>
            <a:r>
              <a:rPr lang="en-US" kern="0" spc="-4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Orders &amp; Deliveries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6681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Dimension Tables 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2238256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3041333"/>
            <a:ext cx="222527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Dim_Customer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63798" y="3539966"/>
            <a:ext cx="22252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ID, Name, Type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242" y="2238256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59242" y="3041333"/>
            <a:ext cx="222539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Dim_Product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59242" y="3539966"/>
            <a:ext cx="222539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Material ID, Product Name, Base Price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804" y="2238256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4804" y="3041333"/>
            <a:ext cx="222527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Dim_Delivery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4804" y="3539966"/>
            <a:ext cx="22252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Delivery ID, Date, Time, Day of Week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798" y="5020747"/>
            <a:ext cx="556260" cy="55626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63798" y="5823823"/>
            <a:ext cx="222527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Dim_Order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63798" y="6322457"/>
            <a:ext cx="22252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Order ID, Order Date, Status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59324"/>
            <a:ext cx="1105995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Layered Data Warehouse Architecture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1882140" y="314872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Source Layer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647361"/>
            <a:ext cx="38232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Raw data from Excel and FTP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2775" y="3363635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267" y="2963704"/>
            <a:ext cx="308181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Transformation Layer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3267" y="3462338"/>
            <a:ext cx="382333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Joins, cleaning, and metric calculations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48055" y="3363635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267" y="5591770"/>
            <a:ext cx="327529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Warehouse Layer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3267" y="6090404"/>
            <a:ext cx="382333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Star schema tables for analytics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48055" y="5598914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0"/>
          <p:cNvSpPr/>
          <p:nvPr/>
        </p:nvSpPr>
        <p:spPr>
          <a:xfrm>
            <a:off x="1882140" y="559177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63798" y="6090404"/>
            <a:ext cx="382321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 tools for reporting and insights</a:t>
            </a:r>
            <a:endParaRPr lang="en-US" sz="19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2775" y="5598914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9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510304F-71C8-236F-2D47-4311B7B7CC6E}"/>
              </a:ext>
            </a:extLst>
          </p:cNvPr>
          <p:cNvSpPr/>
          <p:nvPr/>
        </p:nvSpPr>
        <p:spPr>
          <a:xfrm>
            <a:off x="12679052" y="7428322"/>
            <a:ext cx="1951348" cy="80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995" y="599599"/>
            <a:ext cx="7618809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kern="0" spc="-39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Integration &amp; Transformation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494026" y="2164675"/>
            <a:ext cx="30480" cy="5465207"/>
          </a:xfrm>
          <a:prstGeom prst="roundRect">
            <a:avLst>
              <a:gd name="adj" fmla="val 107237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708636" y="2639497"/>
            <a:ext cx="653653" cy="30480"/>
          </a:xfrm>
          <a:prstGeom prst="roundRect">
            <a:avLst>
              <a:gd name="adj" fmla="val 107237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48936" y="2409706"/>
            <a:ext cx="490180" cy="49018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345436" y="2469059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83567" y="2382560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Raw Ingestion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83567" y="2822853"/>
            <a:ext cx="628423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Collect Excel and FTP data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08636" y="4060269"/>
            <a:ext cx="653653" cy="30480"/>
          </a:xfrm>
          <a:prstGeom prst="roundRect">
            <a:avLst>
              <a:gd name="adj" fmla="val 107237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248936" y="3830479"/>
            <a:ext cx="490180" cy="49018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345436" y="3889831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583567" y="3803333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83567" y="4243626"/>
            <a:ext cx="628423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Normalize formats, resolve inconsistencies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08636" y="5481042"/>
            <a:ext cx="653653" cy="30480"/>
          </a:xfrm>
          <a:prstGeom prst="roundRect">
            <a:avLst>
              <a:gd name="adj" fmla="val 107237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248936" y="5251252"/>
            <a:ext cx="490180" cy="49018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45436" y="5310604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583567" y="5224105"/>
            <a:ext cx="253972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Joins &amp; Calculations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83567" y="5664398"/>
            <a:ext cx="628423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Link orders, deliveries, and confirmations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708636" y="6901815"/>
            <a:ext cx="653653" cy="30480"/>
          </a:xfrm>
          <a:prstGeom prst="roundRect">
            <a:avLst>
              <a:gd name="adj" fmla="val 107237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6248936" y="6672024"/>
            <a:ext cx="490180" cy="49018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6345436" y="6731377"/>
            <a:ext cx="297061" cy="371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23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7583567" y="6644878"/>
            <a:ext cx="247614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19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Star Schema Build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583567" y="7085171"/>
            <a:ext cx="628423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Populate fact and dimension tables</a:t>
            </a:r>
            <a:endParaRPr lang="en-US" sz="17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A5ABDFF-CC4F-9214-555E-EA2F34EE49F5}"/>
              </a:ext>
            </a:extLst>
          </p:cNvPr>
          <p:cNvSpPr/>
          <p:nvPr/>
        </p:nvSpPr>
        <p:spPr>
          <a:xfrm>
            <a:off x="12679052" y="7428322"/>
            <a:ext cx="1951348" cy="80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127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558" y="3677364"/>
            <a:ext cx="9737884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kern="0" spc="-43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Challenges in Implementation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43558" y="4994672"/>
            <a:ext cx="542211" cy="54221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626751" y="499467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Integration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26751" y="5481518"/>
            <a:ext cx="55679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Combining Excel and FTP data with different formats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5691" y="4994672"/>
            <a:ext cx="542211" cy="54221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8218884" y="4994672"/>
            <a:ext cx="32689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Date/Time Consistency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218884" y="5481518"/>
            <a:ext cx="55679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Resolving mixed date formats across systems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3558" y="6355080"/>
            <a:ext cx="542211" cy="54221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626751" y="6355080"/>
            <a:ext cx="320647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Order-Delivery Linking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626751" y="6841927"/>
            <a:ext cx="5567958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Handling deliveries with multiple order lines and partial fulfillment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5691" y="6355080"/>
            <a:ext cx="542211" cy="54221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8218884" y="6355080"/>
            <a:ext cx="317146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Pricing &amp; Missing Data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218884" y="6841927"/>
            <a:ext cx="5567958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accurate net price and addressing incomplete records</a:t>
            </a:r>
            <a:endParaRPr lang="en-US" sz="18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DE5FC22-30B5-834B-4584-F040823E5F96}"/>
              </a:ext>
            </a:extLst>
          </p:cNvPr>
          <p:cNvSpPr/>
          <p:nvPr/>
        </p:nvSpPr>
        <p:spPr>
          <a:xfrm>
            <a:off x="12679052" y="7428322"/>
            <a:ext cx="1951348" cy="80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143" y="1021080"/>
            <a:ext cx="7498556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kern="0" spc="-39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Open Questions &amp; Next Steps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2183130" y="2187059"/>
            <a:ext cx="30814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Refresh Frequency?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83130" y="2628186"/>
            <a:ext cx="619672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Determine ETL schedule: daily, hourly, or event-based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2183130" y="34969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 Tool Selection?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83130" y="3938111"/>
            <a:ext cx="619672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platform for dashboards and reporting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2183130" y="4806910"/>
            <a:ext cx="31990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Logic Decisions?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83130" y="5248037"/>
            <a:ext cx="619672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handling of partial/undelivered orders and regional analysis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2183130" y="6116836"/>
            <a:ext cx="25026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Route Optimization?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183130" y="6557963"/>
            <a:ext cx="6196727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methods to improve delivery efficiency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411</Words>
  <Application>Microsoft Macintosh PowerPoint</Application>
  <PresentationFormat>Personalizado</PresentationFormat>
  <Paragraphs>93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Montserrat Bold</vt:lpstr>
      <vt:lpstr>Calibri</vt:lpstr>
      <vt:lpstr>Source Sans Pro</vt:lpstr>
      <vt:lpstr>Google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4</cp:revision>
  <dcterms:created xsi:type="dcterms:W3CDTF">2025-04-21T14:17:24Z</dcterms:created>
  <dcterms:modified xsi:type="dcterms:W3CDTF">2025-04-21T15:05:54Z</dcterms:modified>
</cp:coreProperties>
</file>